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24384000" cy="13716000"/>
  <p:notesSz cx="6797675" cy="9929813"/>
  <p:embeddedFontLst>
    <p:embeddedFont>
      <p:font typeface="Meiryo" panose="020B0604030504040204" pitchFamily="34" charset="-128"/>
      <p:regular r:id="rId70"/>
      <p:bold r:id="rId71"/>
      <p:italic r:id="rId72"/>
      <p:boldItalic r:id="rId73"/>
    </p:embeddedFont>
    <p:embeddedFont>
      <p:font typeface="Calibri" panose="020F050202020403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6" roundtripDataSignature="AMtx7mi1xysW33+iYRMT1lhLRokmtmf+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021" autoAdjust="0"/>
  </p:normalViewPr>
  <p:slideViewPr>
    <p:cSldViewPr snapToGrid="0">
      <p:cViewPr varScale="1">
        <p:scale>
          <a:sx n="28" d="100"/>
          <a:sy n="28" d="100"/>
        </p:scale>
        <p:origin x="108" y="4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86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Times New Roman" panose="02020603050405020304" pitchFamily="18" charset="0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4" name="Google Shape;1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" name="Google Shape;1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6" name="Google Shape;1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0" name="Google Shape;1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6" name="Google Shape;16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9" name="Google Shape;1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5" name="Google Shape;2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2" name="Google Shape;23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9" name="Google Shape;24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" name="Google Shape;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3" name="Google Shape;2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2" name="Google Shape;28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9" name="Google Shape;29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15" name="Google Shape;31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22" name="Google Shape;3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6" name="Google Shape;33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1" name="Google Shape;35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9" name="Google Shape;35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9" name="Google Shape;36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7" name="Google Shape;37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9" name="Google Shape;38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99" name="Google Shape;3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07" name="Google Shape;40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" name="Google Shape;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15" name="Google Shape;41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6" name="Google Shape;426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9" name="Google Shape;43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53" name="Google Shape;45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61" name="Google Shape;46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69" name="Google Shape;46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5" name="Google Shape;47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5" name="Google Shape;48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93" name="Google Shape;49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00" name="Google Shape;50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08" name="Google Shape;50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6" name="Google Shape;516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3" name="Google Shape;52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9" name="Google Shape;52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5" name="Google Shape;53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1" name="Google Shape;541;p5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2" name="Google Shape;542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fld id="{00000000-1234-1234-1234-123412341234}" type="slidenum">
              <a:rPr lang="en-US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6" name="Google Shape;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2" name="Google Shape;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8" name="Google Shape;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17131" y="859479"/>
            <a:ext cx="2950192" cy="113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58" descr="A screenshot of a cell phon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58"/>
          <p:cNvSpPr txBox="1"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8"/>
          <p:cNvSpPr txBox="1">
            <a:spLocks noGrp="1"/>
          </p:cNvSpPr>
          <p:nvPr>
            <p:ph type="sldNum" idx="12"/>
          </p:nvPr>
        </p:nvSpPr>
        <p:spPr>
          <a:xfrm>
            <a:off x="8820083" y="13156977"/>
            <a:ext cx="6743833" cy="482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</a:t>
            </a:r>
            <a:r>
              <a:rPr lang="en-US" i="1"/>
              <a:t>© </a:t>
            </a:r>
            <a:r>
              <a:rPr lang="en-US"/>
              <a:t>VTI Academy All Right Reserved 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59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8;p59"/>
          <p:cNvSpPr/>
          <p:nvPr/>
        </p:nvSpPr>
        <p:spPr>
          <a:xfrm>
            <a:off x="0" y="12670972"/>
            <a:ext cx="24384001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 panose="02020603050405020304" pitchFamily="18" charset="0"/>
              <a:buNone/>
            </a:pPr>
            <a:endParaRPr sz="3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59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Copyright </a:t>
            </a:r>
            <a:r>
              <a:rPr lang="en-US" sz="3200" b="1" i="1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© </a:t>
            </a:r>
            <a:r>
              <a:rPr lang="en-US" sz="3200"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VTI Academy All Right Reserved </a:t>
            </a:r>
            <a:endParaRPr sz="3200" b="1" i="0" u="none" strike="noStrike" cap="none">
              <a:solidFill>
                <a:schemeClr val="lt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cxnSp>
        <p:nvCxnSpPr>
          <p:cNvPr id="20" name="Google Shape;20;p59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" name="Google Shape;21;p59"/>
          <p:cNvCxnSpPr/>
          <p:nvPr/>
        </p:nvCxnSpPr>
        <p:spPr>
          <a:xfrm>
            <a:off x="0" y="12670972"/>
            <a:ext cx="24384001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" name="Google Shape;22;p5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252277" y="-25180"/>
            <a:ext cx="5131724" cy="143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0"/>
          <p:cNvSpPr txBox="1">
            <a:spLocks noGrp="1"/>
          </p:cNvSpPr>
          <p:nvPr>
            <p:ph type="title"/>
          </p:nvPr>
        </p:nvSpPr>
        <p:spPr>
          <a:xfrm>
            <a:off x="1845217" y="357188"/>
            <a:ext cx="18701657" cy="17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0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  <p:sp>
        <p:nvSpPr>
          <p:cNvPr id="26" name="Google Shape;26;p60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  <a:defRPr sz="32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  <p:sp>
        <p:nvSpPr>
          <p:cNvPr id="27" name="Google Shape;27;p60"/>
          <p:cNvSpPr txBox="1">
            <a:spLocks noGrp="1"/>
          </p:cNvSpPr>
          <p:nvPr>
            <p:ph type="sldNum" idx="12"/>
          </p:nvPr>
        </p:nvSpPr>
        <p:spPr>
          <a:xfrm>
            <a:off x="11962817" y="13073062"/>
            <a:ext cx="448840" cy="482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60"/>
          <p:cNvCxnSpPr/>
          <p:nvPr/>
        </p:nvCxnSpPr>
        <p:spPr>
          <a:xfrm>
            <a:off x="1845217" y="1893677"/>
            <a:ext cx="18701657" cy="0"/>
          </a:xfrm>
          <a:prstGeom prst="straightConnector1">
            <a:avLst/>
          </a:prstGeom>
          <a:noFill/>
          <a:ln w="38100" cap="rnd" cmpd="sng">
            <a:solidFill>
              <a:srgbClr val="057BBA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" name="Google Shape;29;p60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812883" y="427995"/>
            <a:ext cx="2645634" cy="163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Times New Roman" panose="02020603050405020304" pitchFamily="18" charset="0"/>
              <a:buNone/>
              <a:defRPr sz="1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  <p:sp>
        <p:nvSpPr>
          <p:cNvPr id="7" name="Google Shape;7;p56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marL="457200" marR="0" lvl="0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914400" marR="0" lvl="1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371600" marR="0" lvl="2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828800" marR="0" lvl="3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286000" marR="0" lvl="4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743200" marR="0" lvl="5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00400" marR="0" lvl="6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657600" marR="0" lvl="7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14800" marR="0" lvl="8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•"/>
              <a:defRPr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endParaRPr/>
          </a:p>
        </p:txBody>
      </p:sp>
      <p:sp>
        <p:nvSpPr>
          <p:cNvPr id="8" name="Google Shape;8;p56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 panose="02020603050405020304" pitchFamily="18" charset="0"/>
              <a:buNone/>
              <a:defRPr sz="2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Times New Roman" panose="02020603050405020304" pitchFamily="18" charset="0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hyperlink" Target="https://codepen.io/gaearon/pen/VmmPgp?editors=0010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forms.html#the-textarea-ta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oshakkk.name/on-forms-react/" TargetMode="External"/><Relationship Id="rId4" Type="http://schemas.openxmlformats.org/officeDocument/2006/relationships/hyperlink" Target="https://codepen.io/gaearon/pen/JbbEzX?editors=001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gaearon/pen/WooRWa?editors=001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uncontrolled-components.html#the-file-input-ta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ik.or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eactjs.org/docs/events.html#supported-event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JavaScript/Reference/Global_Objects/Array/map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gaearon/pen/GjPyQr?editors=0011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hyperlink" Target="https://codepen.io/gaearon/pen/QKzAgB?editors=0010" TargetMode="External"/><Relationship Id="rId4" Type="http://schemas.openxmlformats.org/officeDocument/2006/relationships/hyperlink" Target="https://codepen.io/gaearon/pen/ZpVxNq?editors=0011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depen.io/gaearon/pen/Xjoqwm?editors=0010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getting-started.html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udemy.com/course/react-the-complete-guide-incl-redux" TargetMode="External"/><Relationship Id="rId4" Type="http://schemas.openxmlformats.org/officeDocument/2006/relationships/hyperlink" Target="https://www.javatpoint.com/reactjs-tutorial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650" y="1753558"/>
            <a:ext cx="5103775" cy="142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"/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100"/>
              <a:buFont typeface="Times New Roman" panose="02020603050405020304" pitchFamily="18" charset="0"/>
              <a:buNone/>
            </a:pPr>
            <a:r>
              <a:rPr lang="en-US" sz="3100" b="1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WAY TO ENTERPRISE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7" name="Google Shape;37;p1"/>
          <p:cNvSpPr txBox="1"/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4400"/>
              <a:buFont typeface="Times New Roman" panose="02020603050405020304" pitchFamily="18" charset="0"/>
              <a:buNone/>
            </a:pPr>
            <a:r>
              <a:rPr lang="en-US" sz="10000" b="0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React JS</a:t>
            </a:r>
            <a:endParaRPr sz="10000" b="0" i="0" u="none" strike="noStrike" cap="none">
              <a:solidFill>
                <a:srgbClr val="0079B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8" name="Google Shape;38;p1"/>
          <p:cNvSpPr txBox="1"/>
          <p:nvPr/>
        </p:nvSpPr>
        <p:spPr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5000" b="1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VTI ACADEMY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5000" b="1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Author: </a:t>
            </a:r>
            <a:r>
              <a:rPr lang="en-US" sz="5000" b="1" i="0" u="sng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duy.nguyenngoc1@vti.com.vn</a:t>
            </a:r>
            <a:endParaRPr sz="5000" b="1" i="0" u="none" strike="noStrike" cap="none">
              <a:solidFill>
                <a:srgbClr val="0079B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Times New Roman" panose="02020603050405020304" pitchFamily="18" charset="0"/>
              <a:buNone/>
            </a:pPr>
            <a:r>
              <a:rPr lang="en-US" sz="5000" b="1" i="0" u="none" strike="noStrike" cap="none">
                <a:solidFill>
                  <a:srgbClr val="0079B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March 2020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 txBox="1"/>
          <p:nvPr/>
        </p:nvSpPr>
        <p:spPr>
          <a:xfrm>
            <a:off x="1200150" y="571498"/>
            <a:ext cx="10906506" cy="85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Controlled 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7" name="Google Shape;107;p9"/>
          <p:cNvSpPr txBox="1"/>
          <p:nvPr/>
        </p:nvSpPr>
        <p:spPr>
          <a:xfrm>
            <a:off x="1031876" y="1991042"/>
            <a:ext cx="8569324" cy="99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Example1: &lt;input&gt; tag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08" name="Google Shape;10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34517" y="6025250"/>
            <a:ext cx="9792564" cy="22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9"/>
          <p:cNvSpPr/>
          <p:nvPr/>
        </p:nvSpPr>
        <p:spPr>
          <a:xfrm>
            <a:off x="14815377" y="8593796"/>
            <a:ext cx="6343403" cy="58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text🡪 setState()🡪 re-render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9"/>
          <p:cNvSpPr/>
          <p:nvPr/>
        </p:nvSpPr>
        <p:spPr>
          <a:xfrm>
            <a:off x="10616461" y="12076569"/>
            <a:ext cx="45175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is managed by </a:t>
            </a:r>
            <a:r>
              <a:rPr lang="en-US" sz="32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React</a:t>
            </a:r>
            <a:endParaRPr sz="3200" b="1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9"/>
          <p:cNvSpPr/>
          <p:nvPr/>
        </p:nvSpPr>
        <p:spPr>
          <a:xfrm>
            <a:off x="7488968" y="11444884"/>
            <a:ext cx="10341831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https://codepen.io/gaearon/pen/VmmPgp?editors=0010</a:t>
            </a: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75557" y="2867659"/>
            <a:ext cx="9553828" cy="8553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3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18" name="Google Shape;118;p63"/>
          <p:cNvSpPr txBox="1"/>
          <p:nvPr/>
        </p:nvSpPr>
        <p:spPr>
          <a:xfrm>
            <a:off x="1857376" y="21203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  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/>
          <p:nvPr/>
        </p:nvSpPr>
        <p:spPr>
          <a:xfrm>
            <a:off x="1200150" y="571498"/>
            <a:ext cx="10906506" cy="85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Controlled 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24" name="Google Shape;124;p10"/>
          <p:cNvSpPr txBox="1"/>
          <p:nvPr/>
        </p:nvSpPr>
        <p:spPr>
          <a:xfrm>
            <a:off x="1031875" y="2652625"/>
            <a:ext cx="8273489" cy="131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2: Two way binding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25" name="Google Shape;12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3638" y="11363325"/>
            <a:ext cx="1439227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7009" y="3715422"/>
            <a:ext cx="10685532" cy="7396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4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2" name="Google Shape;132;p64"/>
          <p:cNvSpPr txBox="1"/>
          <p:nvPr/>
        </p:nvSpPr>
        <p:spPr>
          <a:xfrm>
            <a:off x="1857376" y="21203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  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"/>
          <p:cNvSpPr txBox="1"/>
          <p:nvPr/>
        </p:nvSpPr>
        <p:spPr>
          <a:xfrm>
            <a:off x="1200150" y="571498"/>
            <a:ext cx="10906506" cy="85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Controlled 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8" name="Google Shape;138;p11"/>
          <p:cNvSpPr txBox="1"/>
          <p:nvPr/>
        </p:nvSpPr>
        <p:spPr>
          <a:xfrm>
            <a:off x="1031876" y="2652625"/>
            <a:ext cx="7883524" cy="108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Example: &lt;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textarea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&gt; tag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39" name="Google Shape;139;p11"/>
          <p:cNvSpPr/>
          <p:nvPr/>
        </p:nvSpPr>
        <p:spPr>
          <a:xfrm>
            <a:off x="7488968" y="3732674"/>
            <a:ext cx="88953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https://reactjs.org/docs/forms.html#the-textarea-tag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40" name="Google Shape;140;p11"/>
          <p:cNvSpPr txBox="1"/>
          <p:nvPr/>
        </p:nvSpPr>
        <p:spPr>
          <a:xfrm>
            <a:off x="1031876" y="4962460"/>
            <a:ext cx="7883524" cy="108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Example: &lt;select&gt; tag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41" name="Google Shape;141;p11"/>
          <p:cNvSpPr/>
          <p:nvPr/>
        </p:nvSpPr>
        <p:spPr>
          <a:xfrm>
            <a:off x="7136307" y="6200084"/>
            <a:ext cx="9600705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 dirty="0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https://codepen.io/gaearon/pen/JbbEzX?editors=0010</a:t>
            </a:r>
            <a:endParaRPr sz="3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11"/>
          <p:cNvSpPr txBox="1"/>
          <p:nvPr/>
        </p:nvSpPr>
        <p:spPr>
          <a:xfrm>
            <a:off x="1031876" y="7595880"/>
            <a:ext cx="7883524" cy="108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Example: validate form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43" name="Google Shape;143;p11"/>
          <p:cNvSpPr/>
          <p:nvPr/>
        </p:nvSpPr>
        <p:spPr>
          <a:xfrm>
            <a:off x="7934053" y="8675929"/>
            <a:ext cx="7245893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https://goshakkk.name/on-forms-react/</a:t>
            </a:r>
            <a:endParaRPr sz="3200" b="0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/>
        </p:nvSpPr>
        <p:spPr>
          <a:xfrm>
            <a:off x="1200150" y="571498"/>
            <a:ext cx="10906506" cy="85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Controlled 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49" name="Google Shape;149;p12"/>
          <p:cNvSpPr txBox="1"/>
          <p:nvPr/>
        </p:nvSpPr>
        <p:spPr>
          <a:xfrm>
            <a:off x="1857376" y="2335125"/>
            <a:ext cx="6372224" cy="304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Attribute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50" name="Google Shape;15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3488" y="3707562"/>
            <a:ext cx="13767166" cy="83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5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56" name="Google Shape;156;p65"/>
          <p:cNvSpPr txBox="1"/>
          <p:nvPr/>
        </p:nvSpPr>
        <p:spPr>
          <a:xfrm>
            <a:off x="1857377" y="2120395"/>
            <a:ext cx="5457824" cy="1090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Exercise 2: Form 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57" name="Google Shape;15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9493" y="2120395"/>
            <a:ext cx="8755912" cy="10321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/>
          <p:nvPr/>
        </p:nvSpPr>
        <p:spPr>
          <a:xfrm>
            <a:off x="1200150" y="571498"/>
            <a:ext cx="9609812" cy="85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Uncontrolled 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63" name="Google Shape;163;p13"/>
          <p:cNvSpPr txBox="1"/>
          <p:nvPr/>
        </p:nvSpPr>
        <p:spPr>
          <a:xfrm>
            <a:off x="1857376" y="2335125"/>
            <a:ext cx="22694264" cy="1030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The data in the form is directly managed by DOM (similar to traditional HTML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)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single source of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truth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Using for Integrating Non-React code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Not much re-rendering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/>
        </p:nvSpPr>
        <p:spPr>
          <a:xfrm>
            <a:off x="1200150" y="571498"/>
            <a:ext cx="10906506" cy="85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Uncontrolled 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69" name="Google Shape;169;p14"/>
          <p:cNvSpPr txBox="1"/>
          <p:nvPr/>
        </p:nvSpPr>
        <p:spPr>
          <a:xfrm>
            <a:off x="1857376" y="2335125"/>
            <a:ext cx="4449639" cy="139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1: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70" name="Google Shape;170;p14"/>
          <p:cNvSpPr/>
          <p:nvPr/>
        </p:nvSpPr>
        <p:spPr>
          <a:xfrm>
            <a:off x="6712714" y="11345471"/>
            <a:ext cx="9895658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 dirty="0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https://codepen.io/gaearon/pen/WooRWa?editors=0010</a:t>
            </a:r>
            <a:endParaRPr sz="3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3327401" y="11941921"/>
            <a:ext cx="20447000" cy="1008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None/>
            </a:pPr>
            <a:r>
              <a:rPr lang="en-US" sz="4400" b="0" i="1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Using </a:t>
            </a:r>
            <a:r>
              <a:rPr lang="en-US" sz="4400" b="1" i="1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ref</a:t>
            </a:r>
            <a:r>
              <a:rPr lang="en-US" sz="4400" b="0" i="1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to access input’s value from DOM (instead of </a:t>
            </a:r>
            <a:r>
              <a:rPr lang="en-US" sz="4400" b="0" i="1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getElementByID</a:t>
            </a:r>
            <a:r>
              <a:rPr lang="en-US" sz="4400" b="0" i="1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in traditional HTML 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172" name="Google Shape;17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6225" y="2015923"/>
            <a:ext cx="9412147" cy="906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6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78" name="Google Shape;178;p66"/>
          <p:cNvSpPr txBox="1"/>
          <p:nvPr/>
        </p:nvSpPr>
        <p:spPr>
          <a:xfrm>
            <a:off x="1857376" y="21203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  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8200"/>
              <a:buFont typeface="Calibri"/>
              <a:buNone/>
            </a:pPr>
            <a:r>
              <a:rPr lang="en-US">
                <a:solidFill>
                  <a:srgbClr val="0079BF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lang="en-US" sz="2200" b="0" i="1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lang="en-US"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Fragment </a:t>
            </a:r>
            <a:endParaRPr sz="6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Form 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Event</a:t>
            </a:r>
            <a:endParaRPr sz="6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List</a:t>
            </a:r>
            <a:endParaRPr sz="6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Render Element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Times New Roman" panose="02020603050405020304" pitchFamily="18" charset="0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Assignments</a:t>
            </a:r>
            <a:endParaRPr sz="6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/>
          <p:nvPr/>
        </p:nvSpPr>
        <p:spPr>
          <a:xfrm>
            <a:off x="1200150" y="571498"/>
            <a:ext cx="10906506" cy="85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Uncontrolled 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84" name="Google Shape;184;p15"/>
          <p:cNvSpPr txBox="1"/>
          <p:nvPr/>
        </p:nvSpPr>
        <p:spPr>
          <a:xfrm>
            <a:off x="1857376" y="2335125"/>
            <a:ext cx="7926704" cy="126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2: Default value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85" name="Google Shape;185;p15"/>
          <p:cNvSpPr/>
          <p:nvPr/>
        </p:nvSpPr>
        <p:spPr>
          <a:xfrm>
            <a:off x="7498808" y="8881679"/>
            <a:ext cx="9175096" cy="1146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 </a:t>
            </a:r>
            <a:r>
              <a:rPr lang="en-US" sz="32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lang="en-US" sz="32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lang="en-US" sz="3200" b="1" i="1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defaultValue</a:t>
            </a:r>
            <a:endParaRPr sz="32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 </a:t>
            </a:r>
            <a:r>
              <a:rPr lang="en-US" sz="3200" b="1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checked</a:t>
            </a:r>
            <a:r>
              <a:rPr lang="en-US" sz="32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lang="en-US" sz="3200" b="1" i="1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defaultChecked</a:t>
            </a:r>
            <a:endParaRPr sz="32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6" name="Google Shape;1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8808" y="5470030"/>
            <a:ext cx="9739369" cy="32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/>
          <p:nvPr/>
        </p:nvSpPr>
        <p:spPr>
          <a:xfrm>
            <a:off x="1200150" y="571498"/>
            <a:ext cx="10906506" cy="85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Uncontrolled 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92" name="Google Shape;192;p16"/>
          <p:cNvSpPr txBox="1"/>
          <p:nvPr/>
        </p:nvSpPr>
        <p:spPr>
          <a:xfrm>
            <a:off x="1633152" y="2208357"/>
            <a:ext cx="2579370" cy="768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File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93" name="Google Shape;193;p16"/>
          <p:cNvSpPr/>
          <p:nvPr/>
        </p:nvSpPr>
        <p:spPr>
          <a:xfrm>
            <a:off x="5431925" y="11898838"/>
            <a:ext cx="14874239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 dirty="0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https://reactjs.org/docs/uncontrolled-components.html#the-file-input-tag</a:t>
            </a:r>
            <a:endParaRPr sz="3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79680" y="7418659"/>
            <a:ext cx="4971361" cy="9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8839" y="4567785"/>
            <a:ext cx="8212189" cy="733105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6"/>
          <p:cNvSpPr txBox="1"/>
          <p:nvPr/>
        </p:nvSpPr>
        <p:spPr>
          <a:xfrm>
            <a:off x="1532957" y="4395297"/>
            <a:ext cx="4493125" cy="108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3:</a:t>
            </a:r>
            <a:endParaRPr sz="3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97" name="Google Shape;197;p16"/>
          <p:cNvSpPr/>
          <p:nvPr/>
        </p:nvSpPr>
        <p:spPr>
          <a:xfrm>
            <a:off x="1316922" y="3146420"/>
            <a:ext cx="20391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File is always uncontrolled component (because value can only be set by User, not programmatically)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7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03" name="Google Shape;203;p67"/>
          <p:cNvSpPr txBox="1"/>
          <p:nvPr/>
        </p:nvSpPr>
        <p:spPr>
          <a:xfrm>
            <a:off x="1857376" y="21203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  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 txBox="1"/>
          <p:nvPr/>
        </p:nvSpPr>
        <p:spPr>
          <a:xfrm>
            <a:off x="1200150" y="571498"/>
            <a:ext cx="19190969" cy="85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Comparing Controlled &amp; Uncontrolled 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09" name="Google Shape;20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4019" y="4133850"/>
            <a:ext cx="18003842" cy="4757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8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15" name="Google Shape;215;p68"/>
          <p:cNvSpPr txBox="1"/>
          <p:nvPr/>
        </p:nvSpPr>
        <p:spPr>
          <a:xfrm>
            <a:off x="1857376" y="21203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Exercise 2: Form – Question 5  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16" name="Google Shape;21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2309" y="3591976"/>
            <a:ext cx="8835636" cy="8061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 txBox="1"/>
          <p:nvPr/>
        </p:nvSpPr>
        <p:spPr>
          <a:xfrm>
            <a:off x="1200150" y="571498"/>
            <a:ext cx="19190969" cy="85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Libraries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22" name="Google Shape;222;p18"/>
          <p:cNvSpPr txBox="1"/>
          <p:nvPr/>
        </p:nvSpPr>
        <p:spPr>
          <a:xfrm>
            <a:off x="1200150" y="2380845"/>
            <a:ext cx="21218524" cy="331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sng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https://formik.org/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sz="4400" b="0" i="0" u="none" strike="noStrike" cap="none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None/>
            </a:pP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  Based on controlled components and managing state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Event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28" name="Google Shape;228;p19" descr="React Even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0175" y="3864927"/>
            <a:ext cx="10972165" cy="375507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9"/>
          <p:cNvSpPr/>
          <p:nvPr/>
        </p:nvSpPr>
        <p:spPr>
          <a:xfrm>
            <a:off x="8435154" y="8073957"/>
            <a:ext cx="665118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 to interface for browser’s event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Event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35" name="Google Shape;235;p20"/>
          <p:cNvSpPr txBox="1"/>
          <p:nvPr/>
        </p:nvSpPr>
        <p:spPr>
          <a:xfrm>
            <a:off x="1534943" y="2252053"/>
            <a:ext cx="12924412" cy="5757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 1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: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0784" y="1644506"/>
            <a:ext cx="6873966" cy="1086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Event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1200150" y="2252053"/>
            <a:ext cx="7029450" cy="235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Syntax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Problem 1: this keyword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33496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43" name="Google Shape;24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6580" y="1569201"/>
            <a:ext cx="6273892" cy="1009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31385" y="2496100"/>
            <a:ext cx="8352615" cy="817669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1"/>
          <p:cNvSpPr/>
          <p:nvPr/>
        </p:nvSpPr>
        <p:spPr>
          <a:xfrm>
            <a:off x="9316580" y="11663444"/>
            <a:ext cx="651171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Cannot using keyword this in method</a:t>
            </a:r>
            <a:endParaRPr sz="3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10436663" y="12143425"/>
            <a:ext cx="338105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"This" Scope: local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Event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52" name="Google Shape;252;p22"/>
          <p:cNvSpPr txBox="1"/>
          <p:nvPr/>
        </p:nvSpPr>
        <p:spPr>
          <a:xfrm>
            <a:off x="1534943" y="2252053"/>
            <a:ext cx="12409657" cy="235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Syntax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Solution 1: bind method (not recommended)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53" name="Google Shape;25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08588" y="1659734"/>
            <a:ext cx="6229442" cy="1051494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2"/>
          <p:cNvSpPr/>
          <p:nvPr/>
        </p:nvSpPr>
        <p:spPr>
          <a:xfrm>
            <a:off x="17418969" y="12168043"/>
            <a:ext cx="360868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"This" Scope: global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Fragment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1534943" y="2252053"/>
            <a:ext cx="16353008" cy="111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Problem when using div for grouping element as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rendering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2" name="Google Shape;5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058" y="5079391"/>
            <a:ext cx="5858091" cy="445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1945" y="5079390"/>
            <a:ext cx="6783751" cy="445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97502" y="5335862"/>
            <a:ext cx="4018425" cy="393707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"/>
          <p:cNvSpPr/>
          <p:nvPr/>
        </p:nvSpPr>
        <p:spPr>
          <a:xfrm>
            <a:off x="14623573" y="6362700"/>
            <a:ext cx="2686050" cy="20383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endParaRPr sz="3000" b="0" i="0" u="none" strike="noStrike" cap="none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8507968" y="9767814"/>
            <a:ext cx="5801588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div for grouping element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3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Event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60" name="Google Shape;260;p23"/>
          <p:cNvSpPr txBox="1"/>
          <p:nvPr/>
        </p:nvSpPr>
        <p:spPr>
          <a:xfrm>
            <a:off x="1534943" y="2252053"/>
            <a:ext cx="12409657" cy="235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Syntax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Solution 2: Arrow function (recommended)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61" name="Google Shape;26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6899" y="6318124"/>
            <a:ext cx="6794546" cy="502222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3"/>
          <p:cNvSpPr/>
          <p:nvPr/>
        </p:nvSpPr>
        <p:spPr>
          <a:xfrm>
            <a:off x="10659234" y="11340351"/>
            <a:ext cx="360868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"This" Scope: global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Event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68" name="Google Shape;268;p24"/>
          <p:cNvSpPr txBox="1"/>
          <p:nvPr/>
        </p:nvSpPr>
        <p:spPr>
          <a:xfrm>
            <a:off x="1534943" y="2252053"/>
            <a:ext cx="12409657" cy="235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Syntax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Solution 3: ES6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69" name="Google Shape;26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4237" y="6067384"/>
            <a:ext cx="7367790" cy="448631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4"/>
          <p:cNvSpPr/>
          <p:nvPr/>
        </p:nvSpPr>
        <p:spPr>
          <a:xfrm>
            <a:off x="10247754" y="10585163"/>
            <a:ext cx="360868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"This" Scope: global</a:t>
            </a:r>
            <a:endParaRPr sz="32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Event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76" name="Google Shape;276;p25"/>
          <p:cNvSpPr txBox="1"/>
          <p:nvPr/>
        </p:nvSpPr>
        <p:spPr>
          <a:xfrm>
            <a:off x="1534942" y="2252053"/>
            <a:ext cx="13895557" cy="235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Syntax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 2: Problem 2 pass method when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rendering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77" name="Google Shape;27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251" y="5451109"/>
            <a:ext cx="10486405" cy="652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77340" y="7207831"/>
            <a:ext cx="11586277" cy="32036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5"/>
          <p:cNvSpPr/>
          <p:nvPr/>
        </p:nvSpPr>
        <p:spPr>
          <a:xfrm>
            <a:off x="11118230" y="10425324"/>
            <a:ext cx="135705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When rendering the component will automatically call the method (wrong)</a:t>
            </a:r>
            <a:endParaRPr sz="32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Event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1534943" y="2252053"/>
            <a:ext cx="8159951" cy="235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Syntax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Solution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86" name="Google Shape;286;p26"/>
          <p:cNvSpPr/>
          <p:nvPr/>
        </p:nvSpPr>
        <p:spPr>
          <a:xfrm>
            <a:off x="2817844" y="11468539"/>
            <a:ext cx="708815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Solution 1: pass a function reference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87" name="Google Shape;28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444" y="4524458"/>
            <a:ext cx="10775956" cy="680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9281" y="4476332"/>
            <a:ext cx="11656307" cy="680728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6"/>
          <p:cNvSpPr/>
          <p:nvPr/>
        </p:nvSpPr>
        <p:spPr>
          <a:xfrm>
            <a:off x="16400494" y="11420413"/>
            <a:ext cx="379250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Solution 2: ES6</a:t>
            </a:r>
            <a:endParaRPr sz="3200" b="0" i="1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6525710" y="12021671"/>
            <a:ext cx="1121172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When you click then ReactJS will call handleClick() function.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9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296" name="Google Shape;296;p69"/>
          <p:cNvSpPr txBox="1"/>
          <p:nvPr/>
        </p:nvSpPr>
        <p:spPr>
          <a:xfrm>
            <a:off x="1857376" y="21203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  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Event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02" name="Google Shape;302;p27"/>
          <p:cNvSpPr txBox="1"/>
          <p:nvPr/>
        </p:nvSpPr>
        <p:spPr>
          <a:xfrm>
            <a:off x="1534943" y="2252053"/>
            <a:ext cx="12409657" cy="235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Supported Event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03" name="Google Shape;30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5526" y="2900613"/>
            <a:ext cx="3638550" cy="85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7"/>
          <p:cNvSpPr/>
          <p:nvPr/>
        </p:nvSpPr>
        <p:spPr>
          <a:xfrm>
            <a:off x="7336711" y="11568752"/>
            <a:ext cx="9453229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https://reactjs.org/docs/events.html#supported-events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Event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10" name="Google Shape;310;p28"/>
          <p:cNvSpPr txBox="1"/>
          <p:nvPr/>
        </p:nvSpPr>
        <p:spPr>
          <a:xfrm>
            <a:off x="1534943" y="2252053"/>
            <a:ext cx="8820637" cy="99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Example 3: Get information event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11" name="Google Shape;31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4759" y="3566160"/>
            <a:ext cx="5379313" cy="876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69838" y="6920949"/>
            <a:ext cx="14640203" cy="2059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Event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18" name="Google Shape;318;p29"/>
          <p:cNvSpPr txBox="1"/>
          <p:nvPr/>
        </p:nvSpPr>
        <p:spPr>
          <a:xfrm>
            <a:off x="1534943" y="2252053"/>
            <a:ext cx="12409657" cy="235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Note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Using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camelcase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19" name="Google Shape;31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5045" y="5419690"/>
            <a:ext cx="6362756" cy="4074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Event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25" name="Google Shape;325;p30"/>
          <p:cNvSpPr txBox="1"/>
          <p:nvPr/>
        </p:nvSpPr>
        <p:spPr>
          <a:xfrm>
            <a:off x="1534943" y="2252053"/>
            <a:ext cx="12409657" cy="235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Note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DO NOT implement default behavior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26" name="Google Shape;32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2455" y="5422292"/>
            <a:ext cx="11604744" cy="5334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0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32" name="Google Shape;332;p70"/>
          <p:cNvSpPr txBox="1"/>
          <p:nvPr/>
        </p:nvSpPr>
        <p:spPr>
          <a:xfrm>
            <a:off x="1857376" y="21203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Exercise 3: Event 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33" name="Google Shape;33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3104" y="2120395"/>
            <a:ext cx="7035879" cy="10213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Fragment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1534943" y="2252053"/>
            <a:ext cx="16353008" cy="111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Instead of Fragment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20605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None/>
            </a:pP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14844067" y="5927468"/>
            <a:ext cx="2686050" cy="20383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endParaRPr sz="3000" b="0" i="0" u="none" strike="noStrike" cap="none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8703216" y="9527784"/>
            <a:ext cx="6918882" cy="619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Fragment for grouping element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5727" y="4875017"/>
            <a:ext cx="6261808" cy="4143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4943" y="4875017"/>
            <a:ext cx="5454253" cy="4143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597472" y="5651227"/>
            <a:ext cx="3147999" cy="2590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map() method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39" name="Google Shape;339;p31"/>
          <p:cNvSpPr txBox="1"/>
          <p:nvPr/>
        </p:nvSpPr>
        <p:spPr>
          <a:xfrm>
            <a:off x="1534943" y="2252053"/>
            <a:ext cx="7075657" cy="1291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Similar to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foreach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40" name="Google Shape;34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7785" y="5841180"/>
            <a:ext cx="10145772" cy="393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62355" y="5841180"/>
            <a:ext cx="9020013" cy="3938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map() method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47" name="Google Shape;34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3395" y="2534176"/>
            <a:ext cx="17805161" cy="895678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2"/>
          <p:cNvSpPr/>
          <p:nvPr/>
        </p:nvSpPr>
        <p:spPr>
          <a:xfrm>
            <a:off x="3597576" y="11705255"/>
            <a:ext cx="17576800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https://developer.mozilla.org/en-US/docs/Web/JavaScript/Reference/Global_Objects/Array/map</a:t>
            </a:r>
            <a:endParaRPr sz="3200" b="0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List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1363493" y="2488592"/>
            <a:ext cx="9704557" cy="25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Using map() method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1: render list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characters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55" name="Google Shape;35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5400" y="5336524"/>
            <a:ext cx="8307388" cy="618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69882" y="5300176"/>
            <a:ext cx="12690059" cy="622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List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62" name="Google Shape;362;p34"/>
          <p:cNvSpPr/>
          <p:nvPr/>
        </p:nvSpPr>
        <p:spPr>
          <a:xfrm>
            <a:off x="7764049" y="11290544"/>
            <a:ext cx="9185528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https://codepen.io/gaearon/pen/GjPyQr?editors=0011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3" name="Google Shape;36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78280" y="4871704"/>
            <a:ext cx="8307388" cy="618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93980" y="4871704"/>
            <a:ext cx="10167193" cy="618872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4"/>
          <p:cNvSpPr/>
          <p:nvPr/>
        </p:nvSpPr>
        <p:spPr>
          <a:xfrm>
            <a:off x="11003280" y="7175492"/>
            <a:ext cx="2305050" cy="15811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endParaRPr sz="3000" b="0" i="0" u="none" strike="noStrike" cap="none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66" name="Google Shape;366;p34"/>
          <p:cNvSpPr txBox="1"/>
          <p:nvPr/>
        </p:nvSpPr>
        <p:spPr>
          <a:xfrm>
            <a:off x="1363494" y="2152243"/>
            <a:ext cx="6437844" cy="93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2: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20605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List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72" name="Google Shape;372;p35"/>
          <p:cNvSpPr txBox="1"/>
          <p:nvPr/>
        </p:nvSpPr>
        <p:spPr>
          <a:xfrm>
            <a:off x="944333" y="2336749"/>
            <a:ext cx="9075968" cy="901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3: render list Persons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20605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73" name="Google Shape;37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4410" y="3238500"/>
            <a:ext cx="13428381" cy="868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591" y="4095751"/>
            <a:ext cx="9946482" cy="68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List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80" name="Google Shape;38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8093" y="4233585"/>
            <a:ext cx="17781753" cy="57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1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86" name="Google Shape;386;p71"/>
          <p:cNvSpPr txBox="1"/>
          <p:nvPr/>
        </p:nvSpPr>
        <p:spPr>
          <a:xfrm>
            <a:off x="1857376" y="21203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  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Key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92" name="Google Shape;392;p37"/>
          <p:cNvSpPr txBox="1"/>
          <p:nvPr/>
        </p:nvSpPr>
        <p:spPr>
          <a:xfrm>
            <a:off x="1344382" y="2050627"/>
            <a:ext cx="22468118" cy="438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Key helps determine which items to re-render 🡺 will update the UI more efficiently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Should be unique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4: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93" name="Google Shape;39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26818" y="6435525"/>
            <a:ext cx="5387777" cy="447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184" y="6501879"/>
            <a:ext cx="10911177" cy="440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93052" y="6435525"/>
            <a:ext cx="4436539" cy="447533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7"/>
          <p:cNvSpPr/>
          <p:nvPr/>
        </p:nvSpPr>
        <p:spPr>
          <a:xfrm>
            <a:off x="5648528" y="11269016"/>
            <a:ext cx="12192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No more warnings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Not recommend using the index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Key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02" name="Google Shape;402;p38"/>
          <p:cNvSpPr txBox="1"/>
          <p:nvPr/>
        </p:nvSpPr>
        <p:spPr>
          <a:xfrm>
            <a:off x="1344382" y="2177948"/>
            <a:ext cx="6642150" cy="123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5: using id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03" name="Google Shape;40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162" y="3309104"/>
            <a:ext cx="13032947" cy="831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67675" y="5200672"/>
            <a:ext cx="10844752" cy="3495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List &amp; State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10" name="Google Shape;41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82948"/>
            <a:ext cx="17566836" cy="6518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42359" y="3782948"/>
            <a:ext cx="6581026" cy="4503802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9"/>
          <p:cNvSpPr txBox="1"/>
          <p:nvPr/>
        </p:nvSpPr>
        <p:spPr>
          <a:xfrm>
            <a:off x="1344382" y="2177948"/>
            <a:ext cx="4980218" cy="96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6: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Fragment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73" name="Google Shape;73;p5"/>
          <p:cNvSpPr/>
          <p:nvPr/>
        </p:nvSpPr>
        <p:spPr>
          <a:xfrm>
            <a:off x="11071885" y="9295374"/>
            <a:ext cx="2037737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Shortcut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" name="Google Shape;7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2900" y="5067886"/>
            <a:ext cx="3794022" cy="405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56191" y="5067885"/>
            <a:ext cx="2988343" cy="405841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"/>
          <p:cNvSpPr txBox="1"/>
          <p:nvPr/>
        </p:nvSpPr>
        <p:spPr>
          <a:xfrm>
            <a:off x="1534943" y="2252053"/>
            <a:ext cx="2979907" cy="111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Syntax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611187" marR="0" lvl="0" indent="-20605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None/>
            </a:pP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0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List &amp; State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18" name="Google Shape;41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6281" y="4032208"/>
            <a:ext cx="9665197" cy="1612983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0"/>
          <p:cNvSpPr/>
          <p:nvPr/>
        </p:nvSpPr>
        <p:spPr>
          <a:xfrm>
            <a:off x="12127230" y="4267200"/>
            <a:ext cx="2152650" cy="137799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 panose="02020603050405020304" pitchFamily="18" charset="0"/>
              <a:buNone/>
            </a:pPr>
            <a:endParaRPr sz="3000" b="0" i="0" u="none" strike="noStrike" cap="none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20" name="Google Shape;42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21089" y="4019507"/>
            <a:ext cx="6432881" cy="162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16880" y="8585369"/>
            <a:ext cx="14060764" cy="2414588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0"/>
          <p:cNvSpPr/>
          <p:nvPr/>
        </p:nvSpPr>
        <p:spPr>
          <a:xfrm>
            <a:off x="10905080" y="11054319"/>
            <a:ext cx="2711000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code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3" name="Google Shape;423;p40"/>
          <p:cNvSpPr/>
          <p:nvPr/>
        </p:nvSpPr>
        <p:spPr>
          <a:xfrm>
            <a:off x="8431391" y="6004107"/>
            <a:ext cx="8231741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Clicking on any person will delete that person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2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29" name="Google Shape;429;p72"/>
          <p:cNvSpPr txBox="1"/>
          <p:nvPr/>
        </p:nvSpPr>
        <p:spPr>
          <a:xfrm>
            <a:off x="1857376" y="21203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  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List &amp; State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35" name="Google Shape;435;p41"/>
          <p:cNvSpPr txBox="1"/>
          <p:nvPr/>
        </p:nvSpPr>
        <p:spPr>
          <a:xfrm>
            <a:off x="1344382" y="1873148"/>
            <a:ext cx="4980218" cy="96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11187" marR="0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 7: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36" name="Google Shape;43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899" y="2838450"/>
            <a:ext cx="22117650" cy="9426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"/>
          <p:cNvSpPr txBox="1"/>
          <p:nvPr/>
        </p:nvSpPr>
        <p:spPr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List &amp; State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42" name="Google Shape;44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5561" y="1941073"/>
            <a:ext cx="13572362" cy="6597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7042" y="9334264"/>
            <a:ext cx="12231297" cy="2344817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2"/>
          <p:cNvSpPr/>
          <p:nvPr/>
        </p:nvSpPr>
        <p:spPr>
          <a:xfrm>
            <a:off x="6661105" y="11860523"/>
            <a:ext cx="1166537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 pitchFamily="18" charset="0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Input into &lt;input&gt; tag, it will automatically bind to the Full Name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3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50" name="Google Shape;450;p73"/>
          <p:cNvSpPr txBox="1"/>
          <p:nvPr/>
        </p:nvSpPr>
        <p:spPr>
          <a:xfrm>
            <a:off x="1857376" y="21203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Self-practice  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"/>
          <p:cNvSpPr txBox="1"/>
          <p:nvPr/>
        </p:nvSpPr>
        <p:spPr>
          <a:xfrm>
            <a:off x="1200150" y="571498"/>
            <a:ext cx="10906506" cy="85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Render 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56" name="Google Shape;456;p43"/>
          <p:cNvSpPr txBox="1"/>
          <p:nvPr/>
        </p:nvSpPr>
        <p:spPr>
          <a:xfrm>
            <a:off x="1857376" y="2335125"/>
            <a:ext cx="19722464" cy="273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Render Component into DOM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    Everything is in the "root" DOM (App component) managed by React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57" name="Google Shape;45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8508" y="7794616"/>
            <a:ext cx="12896295" cy="125413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3"/>
          <p:cNvSpPr/>
          <p:nvPr/>
        </p:nvSpPr>
        <p:spPr>
          <a:xfrm>
            <a:off x="7582976" y="9177264"/>
            <a:ext cx="8608447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https://reactjs.org/docs/rendering-elements.html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"/>
          <p:cNvSpPr txBox="1"/>
          <p:nvPr/>
        </p:nvSpPr>
        <p:spPr>
          <a:xfrm>
            <a:off x="1200150" y="571498"/>
            <a:ext cx="10906506" cy="85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Render 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1857376" y="2335125"/>
            <a:ext cx="22305644" cy="396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Update Component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    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Component is immutable (meaning that the props and attributes cannot be updated), so it can only be re-rendered</a:t>
            </a:r>
            <a:endParaRPr sz="3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Way 1: Using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ReactDOM.render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() to re-render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65" name="Google Shape;46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3104" y="6296488"/>
            <a:ext cx="10800917" cy="51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4"/>
          <p:cNvSpPr/>
          <p:nvPr/>
        </p:nvSpPr>
        <p:spPr>
          <a:xfrm>
            <a:off x="4304683" y="11742156"/>
            <a:ext cx="14406509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https://reactjs.org/docs/rendering-elements.html#updating-the-rendered-element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5"/>
          <p:cNvSpPr txBox="1"/>
          <p:nvPr/>
        </p:nvSpPr>
        <p:spPr>
          <a:xfrm>
            <a:off x="1200150" y="571498"/>
            <a:ext cx="10906506" cy="85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Render 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72" name="Google Shape;472;p45"/>
          <p:cNvSpPr txBox="1"/>
          <p:nvPr/>
        </p:nvSpPr>
        <p:spPr>
          <a:xfrm>
            <a:off x="1857376" y="2335125"/>
            <a:ext cx="22145624" cy="358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Update Component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    Only update the necessary </a:t>
            </a:r>
            <a:r>
              <a:rPr lang="en-US" sz="30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things </a:t>
            </a:r>
            <a:r>
              <a:rPr lang="en-US" sz="30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30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need to split the component</a:t>
            </a:r>
            <a:endParaRPr sz="3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Way 2: Using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setState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() to re-render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6"/>
          <p:cNvSpPr txBox="1"/>
          <p:nvPr/>
        </p:nvSpPr>
        <p:spPr>
          <a:xfrm>
            <a:off x="1200150" y="571498"/>
            <a:ext cx="10906506" cy="85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Render 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78" name="Google Shape;478;p46"/>
          <p:cNvSpPr txBox="1"/>
          <p:nvPr/>
        </p:nvSpPr>
        <p:spPr>
          <a:xfrm>
            <a:off x="1857376" y="2335125"/>
            <a:ext cx="14236064" cy="439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Conditional render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    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Instead of 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display:none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in 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Javascript</a:t>
            </a:r>
            <a:endParaRPr sz="3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Times New Roman" panose="02020603050405020304" pitchFamily="18" charset="0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    </a:t>
            </a:r>
            <a:r>
              <a:rPr lang="en-US" sz="30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	  If 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the condition is complicated, it should separate a smaller component</a:t>
            </a:r>
            <a:endParaRPr sz="3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Way 1: using if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79" name="Google Shape;47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4940" y="7503961"/>
            <a:ext cx="7359705" cy="405027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6"/>
          <p:cNvSpPr/>
          <p:nvPr/>
        </p:nvSpPr>
        <p:spPr>
          <a:xfrm>
            <a:off x="5805966" y="11592873"/>
            <a:ext cx="11179663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88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https://codepen.io/gaearon/pen/ZpVxNq?editors=0011</a:t>
            </a:r>
            <a:r>
              <a:rPr lang="en-US" sz="32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1" name="Google Shape;481;p46"/>
          <p:cNvSpPr/>
          <p:nvPr/>
        </p:nvSpPr>
        <p:spPr>
          <a:xfrm>
            <a:off x="6235497" y="12089933"/>
            <a:ext cx="10706777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716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https://codepen.io/gaearon/pen/QKzAgB?editors=0010</a:t>
            </a:r>
            <a:endParaRPr sz="3200" b="0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2" name="Google Shape;482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678729" y="6585084"/>
            <a:ext cx="5746432" cy="4969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7"/>
          <p:cNvSpPr txBox="1"/>
          <p:nvPr/>
        </p:nvSpPr>
        <p:spPr>
          <a:xfrm>
            <a:off x="1200150" y="571498"/>
            <a:ext cx="10906506" cy="85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Render 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88" name="Google Shape;488;p47"/>
          <p:cNvSpPr txBox="1"/>
          <p:nvPr/>
        </p:nvSpPr>
        <p:spPr>
          <a:xfrm>
            <a:off x="1857376" y="2335125"/>
            <a:ext cx="22145624" cy="358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Conditional render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Way 2: ternary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89" name="Google Shape;48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4801" y="6191576"/>
            <a:ext cx="10491855" cy="319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37108" y="4790900"/>
            <a:ext cx="8485076" cy="4598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2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82" name="Google Shape;82;p62"/>
          <p:cNvSpPr txBox="1"/>
          <p:nvPr/>
        </p:nvSpPr>
        <p:spPr>
          <a:xfrm>
            <a:off x="1857376" y="21203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Exercise 1: Fragment 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83" name="Google Shape;83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103" y="3347619"/>
            <a:ext cx="10549848" cy="8487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8"/>
          <p:cNvSpPr txBox="1"/>
          <p:nvPr/>
        </p:nvSpPr>
        <p:spPr>
          <a:xfrm>
            <a:off x="1200150" y="571498"/>
            <a:ext cx="10906506" cy="85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Render 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96" name="Google Shape;496;p48"/>
          <p:cNvSpPr txBox="1"/>
          <p:nvPr/>
        </p:nvSpPr>
        <p:spPr>
          <a:xfrm>
            <a:off x="1857376" y="2335125"/>
            <a:ext cx="22145624" cy="358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Conditional render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Way 3: Switch case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497" name="Google Shape;49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5154" y="5502652"/>
            <a:ext cx="9283044" cy="5890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9"/>
          <p:cNvSpPr txBox="1"/>
          <p:nvPr/>
        </p:nvSpPr>
        <p:spPr>
          <a:xfrm>
            <a:off x="1200150" y="571498"/>
            <a:ext cx="10906506" cy="85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Render 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03" name="Google Shape;503;p49"/>
          <p:cNvSpPr txBox="1"/>
          <p:nvPr/>
        </p:nvSpPr>
        <p:spPr>
          <a:xfrm>
            <a:off x="1857376" y="2335125"/>
            <a:ext cx="22145624" cy="358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Conditional render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Way 4: using Logical &amp;&amp; operator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04" name="Google Shape;504;p49"/>
          <p:cNvSpPr/>
          <p:nvPr/>
        </p:nvSpPr>
        <p:spPr>
          <a:xfrm>
            <a:off x="5981522" y="11906126"/>
            <a:ext cx="10919977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88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https://codepen.io/gaearon/pen/ozJddz?editors=0010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5" name="Google Shape;50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9036" y="4870018"/>
            <a:ext cx="8179476" cy="7036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0"/>
          <p:cNvSpPr txBox="1"/>
          <p:nvPr/>
        </p:nvSpPr>
        <p:spPr>
          <a:xfrm>
            <a:off x="1200150" y="571498"/>
            <a:ext cx="10906506" cy="85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Render 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11" name="Google Shape;511;p50"/>
          <p:cNvSpPr txBox="1"/>
          <p:nvPr/>
        </p:nvSpPr>
        <p:spPr>
          <a:xfrm>
            <a:off x="1857376" y="2335125"/>
            <a:ext cx="22145624" cy="358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Conditional render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44500" marR="0" lvl="1" indent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Times New Roman" panose="02020603050405020304" pitchFamily="18" charset="0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   Hide </a:t>
            </a:r>
            <a:r>
              <a:rPr lang="en-US" sz="30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component </a:t>
            </a:r>
            <a:r>
              <a:rPr lang="en-US" sz="30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30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return null</a:t>
            </a:r>
            <a:endParaRPr sz="3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12" name="Google Shape;51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0359" y="1771028"/>
            <a:ext cx="6437380" cy="10042728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0"/>
          <p:cNvSpPr/>
          <p:nvPr/>
        </p:nvSpPr>
        <p:spPr>
          <a:xfrm>
            <a:off x="6288478" y="12001925"/>
            <a:ext cx="10615405" cy="58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7160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3200"/>
              <a:buFont typeface="Times New Roman"/>
              <a:buNone/>
            </a:pPr>
            <a:r>
              <a:rPr lang="en-US" sz="3200" b="0" i="1" u="sng" strike="noStrike" cap="none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https://codepen.io/gaearon/pen/Xjoqwm?editors=0010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4"/>
          <p:cNvSpPr txBox="1"/>
          <p:nvPr/>
        </p:nvSpPr>
        <p:spPr>
          <a:xfrm>
            <a:off x="1200150" y="571498"/>
            <a:ext cx="1054074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19" name="Google Shape;519;p74"/>
          <p:cNvSpPr txBox="1"/>
          <p:nvPr/>
        </p:nvSpPr>
        <p:spPr>
          <a:xfrm>
            <a:off x="1857376" y="2120395"/>
            <a:ext cx="9744074" cy="122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Exercise 5: Render Element  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20" name="Google Shape;520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1752" y="3759099"/>
            <a:ext cx="9335513" cy="8133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3"/>
          <p:cNvSpPr txBox="1"/>
          <p:nvPr/>
        </p:nvSpPr>
        <p:spPr>
          <a:xfrm>
            <a:off x="1374773" y="514346"/>
            <a:ext cx="10682547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5700"/>
              <a:buFont typeface="Times New Roman" panose="02020603050405020304" pitchFamily="18" charset="0"/>
              <a:buNone/>
            </a:pPr>
            <a:r>
              <a:rPr lang="en-US" sz="57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Testing System Assignments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26" name="Google Shape;52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0359" y="1908028"/>
            <a:ext cx="5973922" cy="10468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1"/>
          <p:cNvSpPr txBox="1"/>
          <p:nvPr/>
        </p:nvSpPr>
        <p:spPr>
          <a:xfrm>
            <a:off x="1200150" y="571498"/>
            <a:ext cx="10906506" cy="85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React DevTools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32" name="Google Shape;53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1737" y="3767137"/>
            <a:ext cx="20100041" cy="5853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2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Reference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38" name="Google Shape;538;p52"/>
          <p:cNvSpPr txBox="1"/>
          <p:nvPr/>
        </p:nvSpPr>
        <p:spPr>
          <a:xfrm>
            <a:off x="1857376" y="2335126"/>
            <a:ext cx="21821774" cy="4751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sng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https://reactjs.org/docs/getting-started.html</a:t>
            </a:r>
            <a:r>
              <a:rPr lang="en-US" sz="4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sng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https://www.javatpoint.com/reactjs-tutorial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sng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https://www.udemy.com/course/react-the-complete-guide-incl-redux</a:t>
            </a:r>
            <a:endParaRPr sz="4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5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eiryo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lang="en-US" sz="2200" b="0" i="1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lang="en-US" sz="22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45" name="Google Shape;545;p55"/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8800"/>
              <a:buFont typeface="Times New Roman" panose="02020603050405020304" pitchFamily="18" charset="0"/>
              <a:buNone/>
            </a:pPr>
            <a:r>
              <a:rPr lang="en-US" sz="8800" b="0" i="0" u="none" strike="noStrike" cap="none">
                <a:solidFill>
                  <a:srgbClr val="00517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Q &amp; A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/>
          <p:nvPr/>
        </p:nvSpPr>
        <p:spPr>
          <a:xfrm>
            <a:off x="1200150" y="571498"/>
            <a:ext cx="10906506" cy="85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Form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89" name="Google Shape;89;p6"/>
          <p:cNvSpPr txBox="1"/>
          <p:nvPr/>
        </p:nvSpPr>
        <p:spPr>
          <a:xfrm>
            <a:off x="1857376" y="2335125"/>
            <a:ext cx="22145624" cy="1030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Works slightly differently from other DOM element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2349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Content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Single source of truth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Controlled Component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Uncontrolled Component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 txBox="1"/>
          <p:nvPr/>
        </p:nvSpPr>
        <p:spPr>
          <a:xfrm>
            <a:off x="1200150" y="571498"/>
            <a:ext cx="10906506" cy="85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Single source of truth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5" name="Google Shape;95;p7"/>
          <p:cNvSpPr txBox="1"/>
          <p:nvPr/>
        </p:nvSpPr>
        <p:spPr>
          <a:xfrm>
            <a:off x="1857376" y="2335125"/>
            <a:ext cx="22145624" cy="1030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There is only one object responsible for holding and updating the value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Example: In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Javascript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The Browsers keeps the value of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input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single source of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truth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If we store a variable in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Javascript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that refers to value it will be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two 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sources of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truth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/>
          <p:nvPr/>
        </p:nvSpPr>
        <p:spPr>
          <a:xfrm>
            <a:off x="1200150" y="571498"/>
            <a:ext cx="10906506" cy="85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Controlled Component</a:t>
            </a:r>
            <a:endParaRPr sz="6000" b="1" i="0" u="none" strike="noStrike" cap="none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1" name="Google Shape;101;p8"/>
          <p:cNvSpPr txBox="1"/>
          <p:nvPr/>
        </p:nvSpPr>
        <p:spPr>
          <a:xfrm>
            <a:off x="1857376" y="2335125"/>
            <a:ext cx="22526624" cy="1030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2862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The data in the form is managed by </a:t>
            </a:r>
            <a:r>
              <a:rPr lang="en-US" sz="4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React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in the form of state or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store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single source of </a:t>
            </a:r>
            <a:r>
              <a:rPr lang="en-US" sz="4400" b="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truth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Most forms are Controlled Component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28625" marR="0" lvl="0" indent="-4286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Times New Roman" panose="02020603050405020304" pitchFamily="18" charset="0"/>
              <a:buChar char="⮚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Re-render a lot</a:t>
            </a:r>
            <a:endParaRPr sz="4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925</Words>
  <Application>Microsoft Office PowerPoint</Application>
  <PresentationFormat>Custom</PresentationFormat>
  <Paragraphs>216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Times New Roman</vt:lpstr>
      <vt:lpstr>Courier New</vt:lpstr>
      <vt:lpstr>Meiryo</vt:lpstr>
      <vt:lpstr>Calibri</vt:lpstr>
      <vt:lpstr>Wingdings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Anh Quan (VTI.GA)</dc:creator>
  <cp:lastModifiedBy>pc</cp:lastModifiedBy>
  <cp:revision>5</cp:revision>
  <dcterms:modified xsi:type="dcterms:W3CDTF">2022-04-01T10:14:35Z</dcterms:modified>
</cp:coreProperties>
</file>